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98" r:id="rId3"/>
    <p:sldId id="257" r:id="rId4"/>
    <p:sldId id="296" r:id="rId5"/>
    <p:sldId id="258" r:id="rId6"/>
    <p:sldId id="259" r:id="rId7"/>
    <p:sldId id="260" r:id="rId8"/>
    <p:sldId id="265" r:id="rId9"/>
    <p:sldId id="266" r:id="rId10"/>
    <p:sldId id="267" r:id="rId11"/>
    <p:sldId id="269" r:id="rId12"/>
    <p:sldId id="272" r:id="rId13"/>
    <p:sldId id="270" r:id="rId14"/>
    <p:sldId id="295" r:id="rId15"/>
    <p:sldId id="294" r:id="rId16"/>
    <p:sldId id="271" r:id="rId17"/>
    <p:sldId id="276" r:id="rId18"/>
    <p:sldId id="273" r:id="rId19"/>
    <p:sldId id="274" r:id="rId20"/>
    <p:sldId id="277" r:id="rId21"/>
    <p:sldId id="278" r:id="rId22"/>
    <p:sldId id="280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3" r:id="rId32"/>
    <p:sldId id="288" r:id="rId33"/>
    <p:sldId id="319" r:id="rId34"/>
    <p:sldId id="290" r:id="rId35"/>
    <p:sldId id="291" r:id="rId36"/>
    <p:sldId id="301" r:id="rId37"/>
    <p:sldId id="299" r:id="rId38"/>
    <p:sldId id="317" r:id="rId39"/>
    <p:sldId id="300" r:id="rId40"/>
    <p:sldId id="318" r:id="rId41"/>
    <p:sldId id="305" r:id="rId42"/>
    <p:sldId id="306" r:id="rId43"/>
    <p:sldId id="308" r:id="rId44"/>
    <p:sldId id="310" r:id="rId45"/>
    <p:sldId id="311" r:id="rId46"/>
    <p:sldId id="312" r:id="rId47"/>
    <p:sldId id="313" r:id="rId48"/>
    <p:sldId id="315" r:id="rId49"/>
    <p:sldId id="316" r:id="rId50"/>
    <p:sldId id="268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0299C-C392-408F-8C4A-6A3D63808A91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B47D7-9D8A-472C-B2C8-41C91259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B47D7-9D8A-472C-B2C8-41C91259C8E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C13-E0AA-40E6-A74E-35A9213E807C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238B-BBB7-44AB-93FF-C686C58F0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C13-E0AA-40E6-A74E-35A9213E807C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238B-BBB7-44AB-93FF-C686C58F0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C13-E0AA-40E6-A74E-35A9213E807C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238B-BBB7-44AB-93FF-C686C58F0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C13-E0AA-40E6-A74E-35A9213E807C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238B-BBB7-44AB-93FF-C686C58F0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C13-E0AA-40E6-A74E-35A9213E807C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238B-BBB7-44AB-93FF-C686C58F0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C13-E0AA-40E6-A74E-35A9213E807C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238B-BBB7-44AB-93FF-C686C58F0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C13-E0AA-40E6-A74E-35A9213E807C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238B-BBB7-44AB-93FF-C686C58F0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C13-E0AA-40E6-A74E-35A9213E807C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238B-BBB7-44AB-93FF-C686C58F0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C13-E0AA-40E6-A74E-35A9213E807C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238B-BBB7-44AB-93FF-C686C58F0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C13-E0AA-40E6-A74E-35A9213E807C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238B-BBB7-44AB-93FF-C686C58F0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C13-E0AA-40E6-A74E-35A9213E807C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2F238B-BBB7-44AB-93FF-C686C58F01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85EC13-E0AA-40E6-A74E-35A9213E807C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2F238B-BBB7-44AB-93FF-C686C58F019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DEVIATION FROM HEALTH AND THE IMMUNE System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9058" y="4714884"/>
            <a:ext cx="4843474" cy="1752600"/>
          </a:xfrm>
        </p:spPr>
        <p:txBody>
          <a:bodyPr/>
          <a:lstStyle/>
          <a:p>
            <a:r>
              <a:rPr lang="en-US" sz="2000" dirty="0" smtClean="0"/>
              <a:t>Mustapha </a:t>
            </a:r>
            <a:r>
              <a:rPr lang="en-US" sz="2000" dirty="0" err="1" smtClean="0"/>
              <a:t>Mneimne</a:t>
            </a:r>
            <a:r>
              <a:rPr lang="en-US" sz="2000" dirty="0" smtClean="0"/>
              <a:t>, MD,ABS</a:t>
            </a:r>
          </a:p>
          <a:p>
            <a:r>
              <a:rPr lang="en-US" sz="2000" dirty="0" smtClean="0"/>
              <a:t>LAU-2008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0042"/>
            <a:ext cx="8929718" cy="3571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C. </a:t>
            </a:r>
            <a:r>
              <a:rPr lang="en-US" sz="4400" b="1" dirty="0" smtClean="0"/>
              <a:t>Understanding the Immune System</a:t>
            </a:r>
            <a:br>
              <a:rPr lang="en-US" sz="44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86446" y="3500438"/>
            <a:ext cx="2143140" cy="222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85720" y="1571612"/>
            <a:ext cx="4429156" cy="478634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4800" dirty="0" smtClean="0"/>
              <a:t>How It Works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Autofit/>
          </a:bodyPr>
          <a:lstStyle/>
          <a:p>
            <a:r>
              <a:rPr lang="en-US" sz="3600" dirty="0" smtClean="0"/>
              <a:t>Understanding the Immune System</a:t>
            </a:r>
            <a:br>
              <a:rPr lang="en-US" sz="3600" dirty="0" smtClean="0"/>
            </a:br>
            <a:r>
              <a:rPr lang="en-US" sz="3600" dirty="0" smtClean="0"/>
              <a:t> How It Works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600200"/>
            <a:ext cx="7286644" cy="5257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immune system is a network of cells, </a:t>
            </a:r>
            <a:r>
              <a:rPr lang="en-US" sz="3600" i="1" dirty="0" smtClean="0"/>
              <a:t>tissues, and organs that work together to defend the body against attacks by “</a:t>
            </a:r>
            <a:r>
              <a:rPr lang="en-US" sz="3600" b="1" i="1" dirty="0" smtClean="0"/>
              <a:t>foreign</a:t>
            </a:r>
            <a:r>
              <a:rPr lang="en-US" sz="3600" i="1" dirty="0" smtClean="0"/>
              <a:t>” invaders. </a:t>
            </a:r>
          </a:p>
          <a:p>
            <a:r>
              <a:rPr lang="en-US" sz="3600" i="1" dirty="0" smtClean="0"/>
              <a:t>These are primarily microbes(germs) —tiny,  organisms such as bacteria, viruses, parasites, and fungi.</a:t>
            </a: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072330" y="1285860"/>
            <a:ext cx="207167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43914" cy="107157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Understanding the Immune System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5257800"/>
          </a:xfrm>
        </p:spPr>
        <p:txBody>
          <a:bodyPr>
            <a:normAutofit/>
          </a:bodyPr>
          <a:lstStyle/>
          <a:p>
            <a:r>
              <a:rPr lang="en-US" i="1" dirty="0" smtClean="0"/>
              <a:t> </a:t>
            </a:r>
            <a:r>
              <a:rPr lang="en-US" sz="3600" i="1" dirty="0" smtClean="0"/>
              <a:t>Because the human body provides an ideal environment for many microbes, they try to break in.</a:t>
            </a:r>
          </a:p>
          <a:p>
            <a:r>
              <a:rPr lang="en-US" sz="3600" i="1" dirty="0" smtClean="0"/>
              <a:t> </a:t>
            </a:r>
          </a:p>
          <a:p>
            <a:r>
              <a:rPr lang="en-US" sz="3600" b="1" i="1" dirty="0" smtClean="0"/>
              <a:t>It is the immune system’s job to keep them out or, failing that, to seek out and destroy them.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01080" cy="11430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Understanding the Immune System</a:t>
            </a:r>
            <a:br>
              <a:rPr lang="en-US" dirty="0" smtClean="0"/>
            </a:br>
            <a:r>
              <a:rPr lang="en-US" dirty="0" smtClean="0"/>
              <a:t> How It Works. </a:t>
            </a:r>
            <a:r>
              <a:rPr lang="en-US" sz="3100" dirty="0" smtClean="0">
                <a:solidFill>
                  <a:srgbClr val="FF0000"/>
                </a:solidFill>
              </a:rPr>
              <a:t>Cont’d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The immune system is amazingly complex.</a:t>
            </a:r>
          </a:p>
          <a:p>
            <a:endParaRPr lang="en-US" sz="3600" i="1" dirty="0" smtClean="0"/>
          </a:p>
          <a:p>
            <a:r>
              <a:rPr lang="en-US" sz="4000" i="1" dirty="0" smtClean="0"/>
              <a:t>It can recognize and remember millions of different enemies, and it can produce </a:t>
            </a:r>
            <a:r>
              <a:rPr lang="en-US" sz="4000" b="1" i="1" dirty="0" smtClean="0"/>
              <a:t>secretions</a:t>
            </a:r>
            <a:r>
              <a:rPr lang="en-US" sz="4000" i="1" dirty="0" smtClean="0"/>
              <a:t> and </a:t>
            </a:r>
            <a:r>
              <a:rPr lang="en-US" sz="4000" b="1" i="1" dirty="0" smtClean="0"/>
              <a:t>cells</a:t>
            </a:r>
            <a:r>
              <a:rPr lang="en-US" sz="4000" i="1" dirty="0" smtClean="0"/>
              <a:t> to match up with and wipe out each one of them. </a:t>
            </a:r>
            <a:endParaRPr lang="en-US" sz="3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470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Understanding the Immune System</a:t>
            </a:r>
            <a:br>
              <a:rPr lang="en-US" dirty="0" smtClean="0"/>
            </a:br>
            <a:r>
              <a:rPr lang="en-US" dirty="0" smtClean="0"/>
              <a:t> How It Works. </a:t>
            </a:r>
            <a:r>
              <a:rPr lang="en-US" sz="3100" dirty="0" smtClean="0">
                <a:solidFill>
                  <a:srgbClr val="FF0000"/>
                </a:solidFill>
              </a:rPr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935480"/>
            <a:ext cx="8786874" cy="4636792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The secret to its success is an elaborate and dynamic communications network</a:t>
            </a:r>
            <a:r>
              <a:rPr lang="en-US" sz="3600" i="1" dirty="0" smtClean="0"/>
              <a:t>.</a:t>
            </a:r>
          </a:p>
          <a:p>
            <a:pPr>
              <a:buNone/>
            </a:pPr>
            <a:endParaRPr lang="en-US" sz="3600" i="1" dirty="0" smtClean="0"/>
          </a:p>
          <a:p>
            <a:r>
              <a:rPr lang="en-US" sz="3600" i="1" dirty="0" smtClean="0"/>
              <a:t> When the immune system hits the wrong target or is crippled, however, it can unleash </a:t>
            </a:r>
            <a:r>
              <a:rPr lang="en-US" sz="3600" i="1" dirty="0" smtClean="0"/>
              <a:t>multiple reactions or diseases</a:t>
            </a:r>
            <a:r>
              <a:rPr lang="en-US" sz="3600" i="1" dirty="0" smtClean="0"/>
              <a:t>, including </a:t>
            </a:r>
            <a:r>
              <a:rPr lang="en-US" sz="3600" b="1" i="1" dirty="0" smtClean="0"/>
              <a:t>allergy,</a:t>
            </a:r>
            <a:r>
              <a:rPr lang="en-US" sz="3600" i="1" dirty="0" smtClean="0"/>
              <a:t> </a:t>
            </a:r>
            <a:r>
              <a:rPr lang="en-US" sz="3600" b="1" i="1" dirty="0" smtClean="0"/>
              <a:t>arthritis</a:t>
            </a:r>
            <a:r>
              <a:rPr lang="en-US" sz="3600" i="1" dirty="0" smtClean="0"/>
              <a:t>, or </a:t>
            </a:r>
            <a:r>
              <a:rPr lang="en-US" sz="3600" b="1" i="1" dirty="0" smtClean="0"/>
              <a:t>AIDs.</a:t>
            </a:r>
            <a:endParaRPr lang="en-US" sz="3600" dirty="0" smtClean="0"/>
          </a:p>
          <a:p>
            <a:endParaRPr lang="en-US" sz="3600" i="1" dirty="0" smtClean="0"/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the Immune System</a:t>
            </a:r>
            <a:br>
              <a:rPr lang="en-US" dirty="0" smtClean="0"/>
            </a:br>
            <a:r>
              <a:rPr lang="en-US" dirty="0" smtClean="0"/>
              <a:t> 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endParaRPr lang="en-US" sz="3600" i="1" dirty="0" smtClean="0"/>
          </a:p>
          <a:p>
            <a:r>
              <a:rPr lang="en-US" sz="3600" i="1" dirty="0" smtClean="0"/>
              <a:t>Once immune </a:t>
            </a:r>
            <a:r>
              <a:rPr lang="en-US" sz="3600" dirty="0" smtClean="0"/>
              <a:t>cells receive the alarm, they undergo tactical changes and begin to produce powerful chemicals. </a:t>
            </a:r>
          </a:p>
          <a:p>
            <a:r>
              <a:rPr lang="en-US" sz="3600" dirty="0" smtClean="0"/>
              <a:t>These substances allow the cells to regulate their own growth and behavior, enlist their fellows, and direct new recruits to trouble spots.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smtClean="0"/>
              <a:t>Understanding the Immune System: How It Works</a:t>
            </a:r>
            <a:br>
              <a:rPr lang="en-US" sz="2400" dirty="0" smtClean="0"/>
            </a:br>
            <a:r>
              <a:rPr lang="en-US" dirty="0" smtClean="0"/>
              <a:t>Self and None self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4351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n-US" b="1" dirty="0" smtClean="0"/>
          </a:p>
          <a:p>
            <a:r>
              <a:rPr lang="en-US" sz="3200" dirty="0" smtClean="0"/>
              <a:t>The key to a healthy immune system is its remarkable  ability to distinguish between the body’s own cells—</a:t>
            </a:r>
            <a:r>
              <a:rPr lang="en-US" sz="3200" b="1" dirty="0" smtClean="0"/>
              <a:t>self</a:t>
            </a:r>
            <a:r>
              <a:rPr lang="en-US" sz="3200" dirty="0" smtClean="0"/>
              <a:t>—and foreign cells—</a:t>
            </a:r>
            <a:r>
              <a:rPr lang="en-US" sz="3200" b="1" dirty="0" err="1" smtClean="0"/>
              <a:t>nonself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 The body’s immune defenses normally coexist peacefully with cells that carry distinctive “self” marker </a:t>
            </a:r>
            <a:r>
              <a:rPr lang="en-US" sz="3200" i="1" dirty="0" smtClean="0"/>
              <a:t>molecules. </a:t>
            </a:r>
          </a:p>
          <a:p>
            <a:r>
              <a:rPr lang="en-US" sz="3200" i="1" dirty="0" smtClean="0"/>
              <a:t>But when </a:t>
            </a:r>
            <a:r>
              <a:rPr lang="en-US" sz="3200" b="1" i="1" dirty="0" smtClean="0"/>
              <a:t>immune defenders </a:t>
            </a:r>
            <a:r>
              <a:rPr lang="en-US" sz="3200" i="1" dirty="0" smtClean="0"/>
              <a:t>encounter cells or organisms carrying </a:t>
            </a:r>
            <a:r>
              <a:rPr lang="en-US" sz="3200" dirty="0" smtClean="0"/>
              <a:t>markers that say “</a:t>
            </a:r>
            <a:r>
              <a:rPr lang="en-US" sz="3200" b="1" dirty="0" smtClean="0"/>
              <a:t>foreign</a:t>
            </a:r>
            <a:r>
              <a:rPr lang="en-US" sz="3200" dirty="0" smtClean="0"/>
              <a:t>,” they quickly launch an attack.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71438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Understanding the Immune System: How It Works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143536"/>
          </a:xfrm>
        </p:spPr>
        <p:txBody>
          <a:bodyPr>
            <a:noAutofit/>
          </a:bodyPr>
          <a:lstStyle/>
          <a:p>
            <a:r>
              <a:rPr lang="en-US" sz="3600" dirty="0" smtClean="0"/>
              <a:t>Anything that can trigger this </a:t>
            </a:r>
            <a:r>
              <a:rPr lang="en-US" sz="3600" i="1" dirty="0" smtClean="0"/>
              <a:t>immune response is called an </a:t>
            </a:r>
            <a:r>
              <a:rPr lang="en-US" sz="3600" b="1" i="1" dirty="0" smtClean="0"/>
              <a:t>antigen.</a:t>
            </a:r>
            <a:r>
              <a:rPr lang="en-US" sz="3600" i="1" dirty="0" smtClean="0"/>
              <a:t> </a:t>
            </a:r>
          </a:p>
          <a:p>
            <a:r>
              <a:rPr lang="en-US" sz="3600" i="1" dirty="0" smtClean="0"/>
              <a:t>An antigen can be a </a:t>
            </a:r>
            <a:r>
              <a:rPr lang="en-US" sz="3600" i="1" u="sng" dirty="0" smtClean="0"/>
              <a:t>microbe</a:t>
            </a:r>
            <a:r>
              <a:rPr lang="en-US" sz="3600" i="1" dirty="0" smtClean="0"/>
              <a:t> such as a virus, or even a part of a microbe. Tissues or cells from another person (except an identical twin) also carry </a:t>
            </a:r>
            <a:r>
              <a:rPr lang="en-US" sz="3600" b="1" i="1" dirty="0" err="1" smtClean="0"/>
              <a:t>nonself</a:t>
            </a:r>
            <a:r>
              <a:rPr lang="en-US" sz="3600" b="1" i="1" dirty="0" smtClean="0"/>
              <a:t> </a:t>
            </a:r>
            <a:r>
              <a:rPr lang="en-US" sz="3600" i="1" dirty="0" smtClean="0"/>
              <a:t>markers and act as antigens. </a:t>
            </a:r>
          </a:p>
          <a:p>
            <a:r>
              <a:rPr lang="en-US" sz="3600" i="1" dirty="0" smtClean="0"/>
              <a:t>This explains why tissue transplants may be rejected.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796908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Understanding the Immune System: How It Works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8" cy="5429288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In abnormal situations, the immune system can mistake self for </a:t>
            </a:r>
            <a:r>
              <a:rPr lang="en-US" sz="3600" dirty="0" err="1" smtClean="0"/>
              <a:t>nonself</a:t>
            </a:r>
            <a:r>
              <a:rPr lang="en-US" sz="3600" dirty="0" smtClean="0"/>
              <a:t> , and launch an attack against the body’s own cells or tissues. </a:t>
            </a:r>
          </a:p>
          <a:p>
            <a:r>
              <a:rPr lang="en-US" sz="3600" b="1" dirty="0" smtClean="0"/>
              <a:t>The result is called an </a:t>
            </a:r>
            <a:r>
              <a:rPr lang="en-US" sz="3600" b="1" i="1" dirty="0" smtClean="0"/>
              <a:t>autoimmune disease. </a:t>
            </a:r>
            <a:r>
              <a:rPr lang="en-US" sz="3600" i="1" u="sng" dirty="0" smtClean="0"/>
              <a:t>Some forms of arthritis and diabetes are autoimmune diseases.</a:t>
            </a:r>
          </a:p>
          <a:p>
            <a:r>
              <a:rPr lang="en-US" sz="3600" i="1" dirty="0" smtClean="0"/>
              <a:t> In other cases, the immune system responds to a seemingly harmless foreign substance such as ragweed pollen. The result is </a:t>
            </a:r>
            <a:r>
              <a:rPr lang="en-US" sz="3600" b="1" i="1" dirty="0" smtClean="0"/>
              <a:t>allergy</a:t>
            </a:r>
            <a:r>
              <a:rPr lang="en-US" sz="3600" i="1" dirty="0" smtClean="0"/>
              <a:t>, and this kind of </a:t>
            </a:r>
            <a:r>
              <a:rPr lang="en-US" sz="3600" b="1" i="1" dirty="0" smtClean="0"/>
              <a:t>antigen</a:t>
            </a:r>
            <a:r>
              <a:rPr lang="en-US" sz="3600" i="1" dirty="0" smtClean="0"/>
              <a:t> is called an allergen. </a:t>
            </a:r>
            <a:endParaRPr lang="en-US" sz="3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435280" cy="780696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Infection and Immunity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968552"/>
          </a:xfrm>
        </p:spPr>
        <p:txBody>
          <a:bodyPr/>
          <a:lstStyle/>
          <a:p>
            <a:r>
              <a:rPr lang="en-GB" dirty="0" smtClean="0"/>
              <a:t>-Description of the immune system and its role.</a:t>
            </a:r>
            <a:endParaRPr lang="en-AU" dirty="0" smtClean="0"/>
          </a:p>
          <a:p>
            <a:r>
              <a:rPr lang="en-GB" dirty="0" smtClean="0"/>
              <a:t>-Auto immune diseases, anaphylactic shock,</a:t>
            </a:r>
            <a:endParaRPr lang="en-AU" dirty="0" smtClean="0"/>
          </a:p>
          <a:p>
            <a:r>
              <a:rPr lang="en-GB" dirty="0" smtClean="0"/>
              <a:t>-</a:t>
            </a:r>
            <a:r>
              <a:rPr lang="en-GB" dirty="0" err="1" smtClean="0"/>
              <a:t>Immunosuppression</a:t>
            </a:r>
            <a:r>
              <a:rPr lang="en-GB" dirty="0" smtClean="0"/>
              <a:t>.</a:t>
            </a:r>
            <a:endParaRPr lang="en-AU" dirty="0" smtClean="0"/>
          </a:p>
          <a:p>
            <a:r>
              <a:rPr lang="en-GB" dirty="0" smtClean="0"/>
              <a:t>-Importance of vaccination in cancer and disease prevention.</a:t>
            </a:r>
            <a:endParaRPr lang="en-AU" dirty="0" smtClean="0"/>
          </a:p>
          <a:p>
            <a:r>
              <a:rPr lang="en-GB" dirty="0" smtClean="0"/>
              <a:t>-</a:t>
            </a:r>
            <a:r>
              <a:rPr lang="en-GB" dirty="0" err="1" smtClean="0"/>
              <a:t>Anemias</a:t>
            </a:r>
            <a:r>
              <a:rPr lang="en-GB" dirty="0" smtClean="0"/>
              <a:t>:  Definition and types. </a:t>
            </a:r>
            <a:endParaRPr lang="en-AU" dirty="0" smtClean="0"/>
          </a:p>
          <a:p>
            <a:r>
              <a:rPr lang="en-GB" dirty="0" smtClean="0"/>
              <a:t>-</a:t>
            </a:r>
            <a:r>
              <a:rPr lang="en-GB" dirty="0" err="1" smtClean="0"/>
              <a:t>Thalassemia</a:t>
            </a:r>
            <a:r>
              <a:rPr lang="en-GB" dirty="0" smtClean="0"/>
              <a:t>: definition and types. Treatment and prevention.</a:t>
            </a: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868346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Structure and location of the immune system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64347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sz="3900" dirty="0" smtClean="0"/>
              <a:t>Lymphoid organs and tissues.</a:t>
            </a:r>
          </a:p>
          <a:p>
            <a:pPr>
              <a:buNone/>
            </a:pPr>
            <a:r>
              <a:rPr lang="en-US" sz="3900" dirty="0" smtClean="0"/>
              <a:t>spleen, Thymus, Bone marrow</a:t>
            </a:r>
          </a:p>
          <a:p>
            <a:r>
              <a:rPr lang="en-US" sz="3900" dirty="0" smtClean="0"/>
              <a:t>Lymphatic channels</a:t>
            </a:r>
          </a:p>
          <a:p>
            <a:r>
              <a:rPr lang="en-US" sz="3900" dirty="0" smtClean="0"/>
              <a:t>Immune cells and their products.</a:t>
            </a:r>
          </a:p>
          <a:p>
            <a:pPr>
              <a:buNone/>
            </a:pPr>
            <a:r>
              <a:rPr lang="en-US" sz="3300" b="1" dirty="0" smtClean="0"/>
              <a:t>Mechanisms of defense</a:t>
            </a:r>
          </a:p>
          <a:p>
            <a:pPr>
              <a:buNone/>
            </a:pPr>
            <a:r>
              <a:rPr lang="en-US" sz="3900" dirty="0" smtClean="0"/>
              <a:t>- </a:t>
            </a:r>
            <a:r>
              <a:rPr lang="en-US" sz="3900" dirty="0" err="1" smtClean="0"/>
              <a:t>Humoral</a:t>
            </a:r>
            <a:r>
              <a:rPr lang="en-US" sz="3900" dirty="0" smtClean="0"/>
              <a:t> = substances</a:t>
            </a:r>
          </a:p>
          <a:p>
            <a:pPr>
              <a:buNone/>
            </a:pPr>
            <a:r>
              <a:rPr lang="en-US" sz="3900" dirty="0" smtClean="0"/>
              <a:t>-Cellular= cells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94598" y="1285860"/>
            <a:ext cx="396368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Immune Cells and Their Products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64357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200" dirty="0" smtClean="0"/>
              <a:t>The immune system has a huge arsenal of cells, so called </a:t>
            </a:r>
            <a:r>
              <a:rPr lang="en-US" sz="3200" b="1" dirty="0" smtClean="0"/>
              <a:t>lymphocytes,</a:t>
            </a:r>
            <a:r>
              <a:rPr lang="en-US" sz="3200" dirty="0" smtClean="0"/>
              <a:t> </a:t>
            </a:r>
            <a:r>
              <a:rPr lang="en-US" sz="3200" b="1" i="1" dirty="0" smtClean="0"/>
              <a:t>phagocytes</a:t>
            </a:r>
            <a:r>
              <a:rPr lang="en-US" sz="3200" i="1" dirty="0" smtClean="0"/>
              <a:t> and their relatives. </a:t>
            </a:r>
          </a:p>
          <a:p>
            <a:r>
              <a:rPr lang="en-US" sz="3200" i="1" dirty="0" smtClean="0"/>
              <a:t>Some immune cells take on all comers, while others are trained on highly specific targets.</a:t>
            </a:r>
          </a:p>
          <a:p>
            <a:r>
              <a:rPr lang="en-US" sz="3200" i="1" dirty="0" smtClean="0"/>
              <a:t>Sometimes </a:t>
            </a:r>
            <a:r>
              <a:rPr lang="en-US" sz="3200" i="1" dirty="0" smtClean="0"/>
              <a:t>immune cells communicate by direct physical contact, sometimes by releasing chemical messengers.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Immune Cells and Their Products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5257800"/>
          </a:xfrm>
        </p:spPr>
        <p:txBody>
          <a:bodyPr/>
          <a:lstStyle/>
          <a:p>
            <a:r>
              <a:rPr lang="en-US" sz="3600" dirty="0" smtClean="0"/>
              <a:t>The immune system stores just a few of each kind of the different cells needed to recognize millions of possible enemies.</a:t>
            </a:r>
          </a:p>
          <a:p>
            <a:r>
              <a:rPr lang="en-US" sz="3600" dirty="0" smtClean="0"/>
              <a:t> When an antigen appears, those few matching cells multiply into a full-scale army.</a:t>
            </a:r>
          </a:p>
          <a:p>
            <a:r>
              <a:rPr lang="en-US" sz="3600" dirty="0" smtClean="0"/>
              <a:t> After their job is done, they fade away, leaving sentries behind to watch for future attacks.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Immune Cells and Their Products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Autofit/>
          </a:bodyPr>
          <a:lstStyle/>
          <a:p>
            <a:r>
              <a:rPr lang="en-US" sz="3200" dirty="0" smtClean="0"/>
              <a:t>All immune cells begin as immature </a:t>
            </a:r>
            <a:r>
              <a:rPr lang="en-US" sz="3200" b="1" i="1" dirty="0" smtClean="0"/>
              <a:t>stem cells </a:t>
            </a:r>
            <a:r>
              <a:rPr lang="en-US" sz="3200" i="1" dirty="0" smtClean="0"/>
              <a:t>in the bone marrow. </a:t>
            </a:r>
          </a:p>
          <a:p>
            <a:r>
              <a:rPr lang="en-US" sz="3200" i="1" dirty="0" smtClean="0"/>
              <a:t>They respond to different cytokines and other signals to grow into specific immune cell types, such as </a:t>
            </a:r>
            <a:r>
              <a:rPr lang="en-US" sz="4000" b="1" i="1" dirty="0" smtClean="0"/>
              <a:t>T cells, B cells, or phagocytes</a:t>
            </a:r>
            <a:r>
              <a:rPr lang="en-US" sz="2800" i="1" dirty="0" smtClean="0"/>
              <a:t>. </a:t>
            </a:r>
            <a:endParaRPr lang="en-US" sz="3200" i="1" dirty="0" smtClean="0"/>
          </a:p>
          <a:p>
            <a:pPr>
              <a:buNone/>
            </a:pPr>
            <a:endParaRPr lang="en-US" sz="2800" i="1" dirty="0" smtClean="0"/>
          </a:p>
          <a:p>
            <a:pPr>
              <a:buNone/>
            </a:pPr>
            <a:r>
              <a:rPr lang="en-US" sz="2800" i="1" dirty="0" smtClean="0"/>
              <a:t>Researchers currently are investigating if a person’s own stem cells can be used to regenerate damaged immune responses in autoimmune diseases and immune deficiency diseases.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l"/>
            <a:r>
              <a:rPr lang="en-US" dirty="0" smtClean="0"/>
              <a:t>Antibodies: </a:t>
            </a:r>
            <a:r>
              <a:rPr lang="en-US" dirty="0" err="1" smtClean="0"/>
              <a:t>Immunoglobulins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14282" y="1714488"/>
            <a:ext cx="5857916" cy="485778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substances and products of the immune cells.</a:t>
            </a:r>
          </a:p>
          <a:p>
            <a:r>
              <a:rPr lang="en-US" sz="3200" dirty="0" smtClean="0"/>
              <a:t>They travel in blood</a:t>
            </a:r>
          </a:p>
          <a:p>
            <a:r>
              <a:rPr lang="en-US" sz="3200" dirty="0" smtClean="0"/>
              <a:t> recognize  foreign particles so these can be neutralized.</a:t>
            </a:r>
          </a:p>
          <a:p>
            <a:r>
              <a:rPr lang="en-US" sz="3200" dirty="0" smtClean="0"/>
              <a:t>They do not destroy cells</a:t>
            </a:r>
            <a:endParaRPr lang="en-US" sz="32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071678"/>
            <a:ext cx="278608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5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538"/>
            <a:ext cx="9144000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04088"/>
            <a:ext cx="7400948" cy="867524"/>
          </a:xfrm>
        </p:spPr>
        <p:txBody>
          <a:bodyPr/>
          <a:lstStyle/>
          <a:p>
            <a:r>
              <a:rPr lang="en-US" dirty="0" smtClean="0"/>
              <a:t>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857364"/>
            <a:ext cx="8472518" cy="464347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600" dirty="0" smtClean="0"/>
              <a:t>Introduction : Illness and disease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 smtClean="0"/>
              <a:t>Causes of diseases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 smtClean="0"/>
              <a:t> Understanding the Immune System,</a:t>
            </a:r>
          </a:p>
          <a:p>
            <a:pPr>
              <a:buNone/>
            </a:pPr>
            <a:r>
              <a:rPr lang="en-US" sz="3600" dirty="0" smtClean="0"/>
              <a:t> How It Works</a:t>
            </a:r>
          </a:p>
          <a:p>
            <a:r>
              <a:rPr lang="en-US" sz="3600" dirty="0" smtClean="0"/>
              <a:t>Immunity and infection</a:t>
            </a:r>
          </a:p>
          <a:p>
            <a:r>
              <a:rPr lang="en-US" sz="3600" dirty="0" smtClean="0"/>
              <a:t>Immune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929330"/>
            <a:ext cx="5486400" cy="64294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Mounting an immune Response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963" b="2963"/>
          <a:stretch>
            <a:fillRect/>
          </a:stretch>
        </p:blipFill>
        <p:spPr bwMode="auto">
          <a:xfrm>
            <a:off x="0" y="-1"/>
            <a:ext cx="9144000" cy="589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2828785"/>
            <a:ext cx="2495872" cy="2179320"/>
          </a:xfrm>
        </p:spPr>
        <p:txBody>
          <a:bodyPr>
            <a:no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Natural and Acquired immunity</a:t>
            </a:r>
            <a:endParaRPr lang="en-US" sz="3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487" b="1487"/>
          <a:stretch>
            <a:fillRect/>
          </a:stretch>
        </p:blipFill>
        <p:spPr bwMode="auto">
          <a:xfrm>
            <a:off x="2786050" y="0"/>
            <a:ext cx="635795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Disorders of the immune 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5720" y="928670"/>
            <a:ext cx="8858280" cy="5715040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sz="3600" b="1" dirty="0" smtClean="0"/>
              <a:t>Tolerance</a:t>
            </a:r>
            <a:r>
              <a:rPr lang="en-US" sz="3600" dirty="0" smtClean="0"/>
              <a:t>: the immune system is used to the antigen and it is not reacting anymore</a:t>
            </a:r>
          </a:p>
          <a:p>
            <a:r>
              <a:rPr lang="en-US" sz="3600" b="1" dirty="0" err="1" smtClean="0"/>
              <a:t>Immunosupression</a:t>
            </a:r>
            <a:r>
              <a:rPr lang="en-US" sz="3600" dirty="0" smtClean="0"/>
              <a:t>:  immune system is not working properly thus exposing the body to a variety of pathogens: Viruses, cancers</a:t>
            </a:r>
          </a:p>
          <a:p>
            <a:r>
              <a:rPr lang="en-US" sz="3600" b="1" dirty="0" smtClean="0"/>
              <a:t>Anaphylaxis</a:t>
            </a:r>
            <a:r>
              <a:rPr lang="en-US" sz="3600" dirty="0" smtClean="0"/>
              <a:t>: is immediate manifestation to an antigen, usually first time contact, requires emergency medical attention.(</a:t>
            </a:r>
            <a:r>
              <a:rPr lang="en-US" sz="3600" dirty="0" smtClean="0"/>
              <a:t>Penicillin</a:t>
            </a:r>
            <a:r>
              <a:rPr lang="en-US" sz="3600" dirty="0" smtClean="0"/>
              <a:t>).</a:t>
            </a:r>
          </a:p>
          <a:p>
            <a:r>
              <a:rPr lang="en-US" sz="3600" b="1" dirty="0" smtClean="0"/>
              <a:t>Autoimmune </a:t>
            </a:r>
            <a:r>
              <a:rPr lang="en-US" sz="3600" b="1" dirty="0" err="1" smtClean="0"/>
              <a:t>dieases</a:t>
            </a:r>
            <a:r>
              <a:rPr lang="en-US" sz="3600" dirty="0" smtClean="0"/>
              <a:t>: attack of own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>
            <a:normAutofit/>
          </a:bodyPr>
          <a:lstStyle/>
          <a:p>
            <a:r>
              <a:rPr lang="en-US" b="1" dirty="0" smtClean="0"/>
              <a:t>Anaphylaxis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28736"/>
            <a:ext cx="8715436" cy="507209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is </a:t>
            </a:r>
            <a:r>
              <a:rPr lang="en-US" sz="3600" dirty="0" smtClean="0"/>
              <a:t>a serious allergic </a:t>
            </a:r>
            <a:r>
              <a:rPr lang="en-US" sz="3600" dirty="0" smtClean="0"/>
              <a:t>reaction</a:t>
            </a:r>
          </a:p>
          <a:p>
            <a:r>
              <a:rPr lang="en-US" sz="3600" dirty="0" smtClean="0"/>
              <a:t>that </a:t>
            </a:r>
            <a:r>
              <a:rPr lang="en-US" sz="3600" dirty="0" smtClean="0"/>
              <a:t>is rapid in onset and may cause death</a:t>
            </a:r>
            <a:r>
              <a:rPr lang="en-US" sz="3600" dirty="0" smtClean="0"/>
              <a:t>.</a:t>
            </a:r>
          </a:p>
          <a:p>
            <a:r>
              <a:rPr lang="en-US" sz="3600" baseline="30000" dirty="0" smtClean="0"/>
              <a:t> </a:t>
            </a:r>
            <a:r>
              <a:rPr lang="en-US" sz="3600" dirty="0" smtClean="0"/>
              <a:t>It </a:t>
            </a:r>
            <a:r>
              <a:rPr lang="en-US" sz="3600" dirty="0" smtClean="0"/>
              <a:t>typically causes a number of symptoms including an itchy </a:t>
            </a:r>
            <a:r>
              <a:rPr lang="en-US" sz="3600" u="sng" dirty="0" smtClean="0"/>
              <a:t>rash, throat swelling, and low blood pressure</a:t>
            </a:r>
            <a:r>
              <a:rPr lang="en-US" sz="3600" dirty="0" smtClean="0"/>
              <a:t>. Common causes include insect bites/stings, foods, and medications.</a:t>
            </a:r>
            <a:endParaRPr lang="en-US" sz="3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Effect of Nutrition on the Immune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72072"/>
          </a:xfrm>
        </p:spPr>
        <p:txBody>
          <a:bodyPr>
            <a:normAutofit/>
          </a:bodyPr>
          <a:lstStyle/>
          <a:p>
            <a:r>
              <a:rPr lang="en-US" sz="4000" i="1" dirty="0" smtClean="0"/>
              <a:t>Both </a:t>
            </a:r>
            <a:r>
              <a:rPr lang="en-US" sz="4000" dirty="0" smtClean="0"/>
              <a:t>under and over nutrition are associated with an increased incidence of infections, illness and altered immune responses. </a:t>
            </a:r>
          </a:p>
          <a:p>
            <a:r>
              <a:rPr lang="en-US" sz="4000" dirty="0" smtClean="0"/>
              <a:t> Changes in diet might modify the host's ability to withstand certain diseases</a:t>
            </a:r>
            <a:r>
              <a:rPr lang="en-US" sz="4000" dirty="0" smtClean="0"/>
              <a:t>.</a:t>
            </a:r>
            <a:r>
              <a:rPr lang="en-US" dirty="0" smtClean="0"/>
              <a:t>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9288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Effect of Aging on the Immune Response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507207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immune system changes with age. The increased susceptibility of elderly people to infectious and </a:t>
            </a:r>
            <a:r>
              <a:rPr lang="en-US" sz="3600" dirty="0" err="1" smtClean="0"/>
              <a:t>neoplastic</a:t>
            </a:r>
            <a:r>
              <a:rPr lang="en-US" sz="3600" dirty="0" smtClean="0"/>
              <a:t> (cancer) disease may be a consequence of immune senescence.(weaker immune system).</a:t>
            </a:r>
          </a:p>
          <a:p>
            <a:r>
              <a:rPr lang="en-US" sz="3600" dirty="0" smtClean="0"/>
              <a:t>Autoimmune diseases become more common with advancing age.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48680"/>
            <a:ext cx="8186766" cy="808618"/>
          </a:xfrm>
        </p:spPr>
        <p:txBody>
          <a:bodyPr/>
          <a:lstStyle/>
          <a:p>
            <a:r>
              <a:rPr lang="en-US" dirty="0" err="1" smtClean="0"/>
              <a:t>Anemias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00174"/>
            <a:ext cx="8784976" cy="5214974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Definition</a:t>
            </a:r>
          </a:p>
          <a:p>
            <a:r>
              <a:rPr lang="en-US" dirty="0" smtClean="0"/>
              <a:t>Generally defined, anemia is present when the hemoglobin concentration is below a normal value based on the reference population. </a:t>
            </a:r>
          </a:p>
          <a:p>
            <a:r>
              <a:rPr lang="en-US" dirty="0" smtClean="0"/>
              <a:t>The mean normal value of hemoglobin is dependent on age, gender, race, and altitude.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3200" dirty="0" smtClean="0"/>
              <a:t>According to WHO criteria, the lower limit of normal in adults is </a:t>
            </a:r>
            <a:r>
              <a:rPr lang="en-US" sz="3200" b="1" u="sng" dirty="0" smtClean="0"/>
              <a:t>13 g/</a:t>
            </a:r>
            <a:r>
              <a:rPr lang="en-US" sz="3200" b="1" u="sng" dirty="0" err="1" smtClean="0"/>
              <a:t>dL</a:t>
            </a:r>
            <a:r>
              <a:rPr lang="en-US" sz="3200" b="1" u="sng" dirty="0" smtClean="0"/>
              <a:t> </a:t>
            </a:r>
            <a:r>
              <a:rPr lang="en-US" sz="3200" dirty="0" smtClean="0"/>
              <a:t>in men and </a:t>
            </a:r>
            <a:r>
              <a:rPr lang="en-US" sz="3200" b="1" u="sng" dirty="0" smtClean="0"/>
              <a:t>12 g/</a:t>
            </a:r>
            <a:r>
              <a:rPr lang="en-US" sz="3200" b="1" u="sng" dirty="0" err="1" smtClean="0"/>
              <a:t>dL</a:t>
            </a:r>
            <a:r>
              <a:rPr lang="en-US" sz="3200" dirty="0" smtClean="0"/>
              <a:t> in women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400" i="1" dirty="0" smtClean="0"/>
              <a:t> (Hemoglobin level:  14-16 g/dl Males- 12-15 g/dl females</a:t>
            </a:r>
            <a:r>
              <a:rPr lang="en-US" sz="2800" dirty="0" smtClean="0"/>
              <a:t>).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Causes Anemia?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89408"/>
            <a:ext cx="8964488" cy="495430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There are more than 400 types of anemia, which are divided into three groups: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1- Anemia caused by blood loss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2- Anemia caused by decreased or  faulty red blood cell production.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3- Anemia caused by destruction of red blood cells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Dr. M\Desktop\004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8572560" cy="58578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214290"/>
            <a:ext cx="5072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Maturation of the erythrocyte.</a:t>
            </a:r>
            <a:br>
              <a:rPr lang="en-US" sz="2800" dirty="0" smtClean="0"/>
            </a:b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clevelandclinicmeded.com/medicalpubs/diseasemanagement/hematology-oncology/anemia/images/anemia-fig1_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1428736"/>
            <a:ext cx="712312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Causes of </a:t>
            </a:r>
            <a:r>
              <a:rPr lang="en-US" sz="4400" dirty="0" err="1" smtClean="0"/>
              <a:t>anemias</a:t>
            </a:r>
            <a:endParaRPr lang="en-US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Health?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Health is a state of complete physical, mental and social well being and not merely the absence of disease or infirmity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</a:t>
            </a:r>
            <a:r>
              <a:rPr lang="en-US" sz="3600" dirty="0" smtClean="0">
                <a:solidFill>
                  <a:srgbClr val="FF0000"/>
                </a:solidFill>
              </a:rPr>
              <a:t>WHO 1948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724648"/>
          </a:xfrm>
        </p:spPr>
        <p:txBody>
          <a:bodyPr>
            <a:normAutofit fontScale="90000"/>
          </a:bodyPr>
          <a:lstStyle/>
          <a:p>
            <a:r>
              <a:rPr lang="en-AU" dirty="0" err="1" smtClean="0"/>
              <a:t>Thalassemia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401080" cy="5072098"/>
          </a:xfrm>
        </p:spPr>
        <p:txBody>
          <a:bodyPr>
            <a:normAutofit/>
          </a:bodyPr>
          <a:lstStyle/>
          <a:p>
            <a:r>
              <a:rPr lang="en-US" sz="2800" u="sng" dirty="0" err="1" smtClean="0"/>
              <a:t>Thalassemia</a:t>
            </a:r>
            <a:r>
              <a:rPr lang="en-US" sz="2800" u="sng" dirty="0" smtClean="0"/>
              <a:t>  is an inherited blood disorder that causes the body to produce less hemoglobin (</a:t>
            </a:r>
            <a:r>
              <a:rPr lang="en-US" sz="2800" u="sng" dirty="0" err="1" smtClean="0"/>
              <a:t>Hb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A defect in one or more </a:t>
            </a:r>
            <a:r>
              <a:rPr lang="en-US" sz="2800" u="sng" dirty="0" smtClean="0"/>
              <a:t>genes</a:t>
            </a:r>
            <a:r>
              <a:rPr lang="en-US" sz="2800" dirty="0" smtClean="0"/>
              <a:t> causes </a:t>
            </a:r>
            <a:r>
              <a:rPr lang="en-US" sz="2800" dirty="0" err="1" smtClean="0"/>
              <a:t>thalassemia</a:t>
            </a:r>
            <a:r>
              <a:rPr lang="en-US" sz="2800" dirty="0" smtClean="0"/>
              <a:t>. </a:t>
            </a:r>
          </a:p>
          <a:p>
            <a:endParaRPr lang="en-US" sz="2800" dirty="0" smtClean="0"/>
          </a:p>
          <a:p>
            <a:r>
              <a:rPr lang="en-US" sz="2800" dirty="0" smtClean="0"/>
              <a:t>It is an inherited blood disorder, passed from </a:t>
            </a:r>
            <a:r>
              <a:rPr lang="en-US" sz="2800" u="sng" dirty="0" smtClean="0"/>
              <a:t>parent to child. </a:t>
            </a:r>
          </a:p>
          <a:p>
            <a:endParaRPr lang="en-US" sz="3200" i="1" dirty="0" smtClean="0"/>
          </a:p>
          <a:p>
            <a:r>
              <a:rPr lang="en-US" sz="3200" i="1" dirty="0" smtClean="0"/>
              <a:t>Both parents must carry a </a:t>
            </a:r>
            <a:r>
              <a:rPr lang="en-US" sz="3200" i="1" u="sng" dirty="0" smtClean="0"/>
              <a:t>gene</a:t>
            </a:r>
            <a:r>
              <a:rPr lang="en-US" sz="3200" i="1" dirty="0" smtClean="0"/>
              <a:t> for the disease in order to pass it to their child</a:t>
            </a:r>
            <a:endParaRPr lang="en-US" sz="2800" dirty="0" smtClean="0"/>
          </a:p>
          <a:p>
            <a:endParaRPr lang="en-A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R MM\My Documents\My Pictures\beta_th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501122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48680"/>
            <a:ext cx="8678768" cy="1656184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Thalassemia</a:t>
            </a:r>
            <a:r>
              <a:rPr lang="en-US" sz="3600" dirty="0" smtClean="0"/>
              <a:t>: mode of inheritance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400" i="1" dirty="0" smtClean="0">
                <a:solidFill>
                  <a:srgbClr val="FFFF00"/>
                </a:solidFill>
              </a:rPr>
              <a:t> </a:t>
            </a:r>
            <a:r>
              <a:rPr lang="en-US" sz="3600" i="1" dirty="0" smtClean="0">
                <a:solidFill>
                  <a:schemeClr val="tx1"/>
                </a:solidFill>
              </a:rPr>
              <a:t>β-</a:t>
            </a:r>
            <a:r>
              <a:rPr lang="en-US" sz="3600" i="1" dirty="0" err="1" smtClean="0">
                <a:solidFill>
                  <a:schemeClr val="tx1"/>
                </a:solidFill>
              </a:rPr>
              <a:t>thalassemias</a:t>
            </a:r>
            <a:r>
              <a:rPr lang="en-US" sz="3600" i="1" dirty="0" smtClean="0">
                <a:solidFill>
                  <a:schemeClr val="tx1"/>
                </a:solidFill>
              </a:rPr>
              <a:t> are inherited in an </a:t>
            </a:r>
            <a:r>
              <a:rPr lang="en-US" sz="3600" i="1" dirty="0" err="1" smtClean="0">
                <a:solidFill>
                  <a:schemeClr val="tx1"/>
                </a:solidFill>
              </a:rPr>
              <a:t>autosomal</a:t>
            </a:r>
            <a:r>
              <a:rPr lang="en-US" sz="3600" i="1" dirty="0" smtClean="0">
                <a:solidFill>
                  <a:schemeClr val="tx1"/>
                </a:solidFill>
              </a:rPr>
              <a:t> recessive manner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DR MM\My Documents\My Pictures\thalassemia_inheritanc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6048672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Dr. M\Desktop\004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786578" y="3143248"/>
            <a:ext cx="1962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Hemoglobin</a:t>
            </a:r>
            <a:endParaRPr 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What are the types of </a:t>
            </a:r>
            <a:r>
              <a:rPr lang="en-US" sz="4000" b="1" dirty="0" err="1" smtClean="0"/>
              <a:t>thalassemia</a:t>
            </a:r>
            <a:r>
              <a:rPr lang="en-US" sz="4000" b="1" dirty="0" smtClean="0"/>
              <a:t>?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143536"/>
          </a:xfrm>
        </p:spPr>
        <p:txBody>
          <a:bodyPr/>
          <a:lstStyle/>
          <a:p>
            <a:r>
              <a:rPr lang="en-US" b="1" dirty="0" smtClean="0"/>
              <a:t>Alpha</a:t>
            </a:r>
            <a:r>
              <a:rPr lang="en-US" dirty="0" smtClean="0"/>
              <a:t> </a:t>
            </a:r>
            <a:r>
              <a:rPr lang="en-US" dirty="0" err="1" smtClean="0"/>
              <a:t>thalassemia</a:t>
            </a:r>
            <a:r>
              <a:rPr lang="en-US" dirty="0" smtClean="0"/>
              <a:t> and beta </a:t>
            </a:r>
            <a:r>
              <a:rPr lang="en-US" dirty="0" err="1" smtClean="0"/>
              <a:t>thalassemia</a:t>
            </a:r>
            <a:r>
              <a:rPr lang="en-US" dirty="0" smtClean="0"/>
              <a:t> are the two main types of the disease.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Beta is the most common form</a:t>
            </a:r>
            <a:r>
              <a:rPr lang="en-US" dirty="0" smtClean="0"/>
              <a:t>. 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/>
              <a:t>A </a:t>
            </a:r>
            <a:r>
              <a:rPr lang="en-US" sz="3600" u="sng" dirty="0" smtClean="0"/>
              <a:t>"carrier" </a:t>
            </a:r>
            <a:r>
              <a:rPr lang="en-US" sz="3600" dirty="0" smtClean="0"/>
              <a:t>has one normal gene and one </a:t>
            </a:r>
            <a:r>
              <a:rPr lang="en-US" sz="3600" dirty="0" err="1" smtClean="0"/>
              <a:t>thalassemia</a:t>
            </a:r>
            <a:r>
              <a:rPr lang="en-US" sz="3600" dirty="0" smtClean="0"/>
              <a:t> gene in all body cells, a state sometimes called </a:t>
            </a:r>
            <a:r>
              <a:rPr lang="en-US" sz="3600" u="sng" dirty="0" smtClean="0"/>
              <a:t>"</a:t>
            </a:r>
            <a:r>
              <a:rPr lang="en-US" sz="3600" u="sng" dirty="0" err="1" smtClean="0"/>
              <a:t>thalassemia</a:t>
            </a:r>
            <a:r>
              <a:rPr lang="en-US" sz="3600" u="sng" dirty="0" smtClean="0"/>
              <a:t> trait." </a:t>
            </a:r>
          </a:p>
          <a:p>
            <a:endParaRPr lang="en-US" sz="3600" i="1" dirty="0" smtClean="0"/>
          </a:p>
          <a:p>
            <a:r>
              <a:rPr lang="en-US" sz="3600" i="1" dirty="0" smtClean="0"/>
              <a:t>Most carriers lead completely normal, healthy lives.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What are the types of </a:t>
            </a:r>
            <a:r>
              <a:rPr lang="en-US" sz="3200" b="1" dirty="0" err="1" smtClean="0"/>
              <a:t>thalassemia</a:t>
            </a:r>
            <a:r>
              <a:rPr lang="en-US" sz="3200" b="1" dirty="0" smtClean="0"/>
              <a:t>?</a:t>
            </a:r>
            <a:r>
              <a:rPr lang="en-US" sz="3200" dirty="0" smtClean="0"/>
              <a:t> Cont’d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143536"/>
          </a:xfrm>
        </p:spPr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q"/>
            </a:pPr>
            <a:r>
              <a:rPr lang="en-US" sz="3200" b="1" dirty="0" smtClean="0"/>
              <a:t>beta </a:t>
            </a:r>
            <a:r>
              <a:rPr lang="en-US" sz="3200" b="1" dirty="0" err="1" smtClean="0"/>
              <a:t>thalassemia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intermedia</a:t>
            </a:r>
            <a:r>
              <a:rPr lang="en-US" sz="3200" dirty="0" smtClean="0"/>
              <a:t>,  need some blood transfusions: moderate anemia.</a:t>
            </a:r>
          </a:p>
          <a:p>
            <a:pPr lvl="1">
              <a:buNone/>
            </a:pPr>
            <a:r>
              <a:rPr lang="en-US" sz="3200" dirty="0" smtClean="0"/>
              <a:t>-People who have beta </a:t>
            </a:r>
            <a:r>
              <a:rPr lang="en-US" sz="3200" dirty="0" err="1" smtClean="0"/>
              <a:t>thalassemia</a:t>
            </a:r>
            <a:r>
              <a:rPr lang="en-US" sz="3200" dirty="0" smtClean="0"/>
              <a:t> </a:t>
            </a:r>
            <a:r>
              <a:rPr lang="en-US" sz="3200" dirty="0" err="1" smtClean="0"/>
              <a:t>intermedia</a:t>
            </a:r>
            <a:r>
              <a:rPr lang="en-US" sz="3200" dirty="0" smtClean="0"/>
              <a:t> usually live into adulthood. </a:t>
            </a:r>
          </a:p>
          <a:p>
            <a:pPr lvl="1"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en-US" sz="3200" b="1" dirty="0" smtClean="0"/>
              <a:t>beta </a:t>
            </a:r>
            <a:r>
              <a:rPr lang="en-US" sz="3200" b="1" dirty="0" err="1" smtClean="0"/>
              <a:t>thalassemia</a:t>
            </a:r>
            <a:r>
              <a:rPr lang="en-US" sz="3200" b="1" dirty="0" smtClean="0"/>
              <a:t> major</a:t>
            </a:r>
            <a:r>
              <a:rPr lang="en-US" sz="3200" dirty="0" smtClean="0"/>
              <a:t> or </a:t>
            </a:r>
            <a:r>
              <a:rPr lang="en-US" sz="3200" b="1" dirty="0" smtClean="0"/>
              <a:t>Cooley's anemia</a:t>
            </a:r>
            <a:r>
              <a:rPr lang="en-US" sz="3200" b="1" dirty="0"/>
              <a:t>,</a:t>
            </a:r>
            <a:r>
              <a:rPr lang="en-US" sz="3200" dirty="0" smtClean="0"/>
              <a:t> usually will not live into adulthood without continuous treatment. 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Symptoms of anemia usually develop within 6 months of birth. Death is usually a result of damage to organs, such as the heart or liver.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are the symptoms?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/>
          </a:bodyPr>
          <a:lstStyle/>
          <a:p>
            <a:r>
              <a:rPr lang="en-US" dirty="0" smtClean="0"/>
              <a:t>Weakness. </a:t>
            </a:r>
          </a:p>
          <a:p>
            <a:r>
              <a:rPr lang="en-US" dirty="0" smtClean="0"/>
              <a:t>Fatigue. </a:t>
            </a:r>
          </a:p>
          <a:p>
            <a:r>
              <a:rPr lang="en-US" dirty="0" smtClean="0"/>
              <a:t>Lightheadedness. </a:t>
            </a:r>
          </a:p>
          <a:p>
            <a:r>
              <a:rPr lang="en-US" dirty="0" smtClean="0"/>
              <a:t>Skin that looks paler than normal. </a:t>
            </a:r>
          </a:p>
          <a:p>
            <a:r>
              <a:rPr lang="en-US" dirty="0" smtClean="0"/>
              <a:t>Jaundice (skin and whites of the eyes appear yellow). </a:t>
            </a:r>
          </a:p>
          <a:p>
            <a:r>
              <a:rPr lang="en-US" dirty="0" smtClean="0"/>
              <a:t>Dark urine. </a:t>
            </a:r>
          </a:p>
          <a:p>
            <a:r>
              <a:rPr lang="en-US" dirty="0" smtClean="0"/>
              <a:t>Decreased appetite and weight loss (poor growth in a child). </a:t>
            </a:r>
          </a:p>
          <a:p>
            <a:r>
              <a:rPr lang="en-US" dirty="0" smtClean="0"/>
              <a:t>A rapid heartbeat. </a:t>
            </a:r>
          </a:p>
          <a:p>
            <a:r>
              <a:rPr lang="en-US" dirty="0" smtClean="0"/>
              <a:t>Shortness of breath during exercise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2464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Thalassemia</a:t>
            </a:r>
            <a:r>
              <a:rPr lang="en-US" dirty="0" smtClean="0"/>
              <a:t> major </a:t>
            </a:r>
            <a:endParaRPr lang="en-US" dirty="0"/>
          </a:p>
        </p:txBody>
      </p:sp>
      <p:pic>
        <p:nvPicPr>
          <p:cNvPr id="1026" name="Picture 2" descr="http://www.hakeem-sy.com/main/files/images/Folie004.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571744"/>
            <a:ext cx="3786214" cy="3964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.ytimg.com/vi/4qsilX9OpvU/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500306"/>
            <a:ext cx="3286148" cy="39290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721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is </a:t>
            </a:r>
            <a:r>
              <a:rPr lang="en-US" b="1" dirty="0" err="1" smtClean="0"/>
              <a:t>thalassemia</a:t>
            </a:r>
            <a:r>
              <a:rPr lang="en-US" b="1" dirty="0" smtClean="0"/>
              <a:t> diagnosed?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5143536"/>
          </a:xfrm>
        </p:spPr>
        <p:txBody>
          <a:bodyPr>
            <a:normAutofit/>
          </a:bodyPr>
          <a:lstStyle/>
          <a:p>
            <a:r>
              <a:rPr lang="en-US" dirty="0" smtClean="0"/>
              <a:t>A physical exam and complete medical history are usually the first steps in diagnosing </a:t>
            </a:r>
            <a:r>
              <a:rPr lang="en-US" dirty="0" err="1" smtClean="0"/>
              <a:t>thalassemia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 Tests that help confirm a diagnosis of </a:t>
            </a:r>
            <a:r>
              <a:rPr lang="en-US" dirty="0" err="1" smtClean="0"/>
              <a:t>thalassemia</a:t>
            </a:r>
            <a:r>
              <a:rPr lang="en-US" dirty="0" smtClean="0"/>
              <a:t> include: </a:t>
            </a:r>
          </a:p>
          <a:p>
            <a:r>
              <a:rPr lang="en-US" b="1" dirty="0" smtClean="0"/>
              <a:t>Complete blood count</a:t>
            </a:r>
            <a:r>
              <a:rPr lang="en-US" dirty="0" smtClean="0"/>
              <a:t>(CBC) and blood smear. </a:t>
            </a:r>
          </a:p>
          <a:p>
            <a:r>
              <a:rPr lang="en-US" b="1" dirty="0" smtClean="0"/>
              <a:t>Gene test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Iron level test</a:t>
            </a:r>
            <a:endParaRPr lang="en-US" dirty="0" smtClean="0"/>
          </a:p>
          <a:p>
            <a:r>
              <a:rPr lang="en-US" dirty="0" smtClean="0"/>
              <a:t>A complete blood count (CBC) test on other members of your family (parents and siblings), to discover whether they may also have </a:t>
            </a:r>
            <a:r>
              <a:rPr lang="en-US" dirty="0" err="1" smtClean="0"/>
              <a:t>thalassemia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Thalassemia</a:t>
            </a:r>
            <a:r>
              <a:rPr lang="en-US" sz="3600" dirty="0" smtClean="0"/>
              <a:t>: </a:t>
            </a:r>
            <a:r>
              <a:rPr lang="en-US" sz="4400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5043510"/>
          </a:xfrm>
        </p:spPr>
        <p:txBody>
          <a:bodyPr/>
          <a:lstStyle/>
          <a:p>
            <a:r>
              <a:rPr lang="en-US" sz="3600" dirty="0" smtClean="0"/>
              <a:t>Premarital testing can identify </a:t>
            </a:r>
            <a:r>
              <a:rPr lang="en-US" sz="3600" dirty="0" err="1" smtClean="0"/>
              <a:t>thalassemia</a:t>
            </a:r>
            <a:r>
              <a:rPr lang="en-US" sz="3600" dirty="0" smtClean="0"/>
              <a:t> traits or carriers.</a:t>
            </a:r>
          </a:p>
          <a:p>
            <a:r>
              <a:rPr lang="en-US" sz="3600" dirty="0" smtClean="0"/>
              <a:t>Women with </a:t>
            </a:r>
            <a:r>
              <a:rPr lang="en-US" sz="3600" dirty="0" err="1" smtClean="0"/>
              <a:t>thalasemia</a:t>
            </a:r>
            <a:r>
              <a:rPr lang="en-US" sz="3600" dirty="0" smtClean="0"/>
              <a:t> who wish to become pregnant should have a genetic counseling about the risk of disease transmission.</a:t>
            </a:r>
          </a:p>
          <a:p>
            <a:r>
              <a:rPr lang="en-US" sz="3600" dirty="0" err="1" smtClean="0"/>
              <a:t>Thalassemia</a:t>
            </a:r>
            <a:r>
              <a:rPr lang="en-US" sz="3600" dirty="0" smtClean="0"/>
              <a:t> is not a contagious disease</a:t>
            </a:r>
          </a:p>
          <a:p>
            <a:endParaRPr lang="en-US" sz="36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401080" cy="100013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A. Introduction</a:t>
            </a:r>
            <a:r>
              <a:rPr lang="en-US" dirty="0" smtClean="0"/>
              <a:t>: </a:t>
            </a:r>
            <a:r>
              <a:rPr lang="en-US" sz="4000" b="1" dirty="0" smtClean="0"/>
              <a:t>Illness and disease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5143536"/>
          </a:xfrm>
        </p:spPr>
        <p:txBody>
          <a:bodyPr>
            <a:noAutofit/>
          </a:bodyPr>
          <a:lstStyle/>
          <a:p>
            <a:endParaRPr lang="en-US" sz="3200" dirty="0" smtClean="0"/>
          </a:p>
          <a:p>
            <a:r>
              <a:rPr lang="en-US" sz="4000" dirty="0" smtClean="0"/>
              <a:t>A lot of factors  affect our health and cause disturbances in our body.</a:t>
            </a:r>
          </a:p>
          <a:p>
            <a:pPr>
              <a:buNone/>
            </a:pPr>
            <a:endParaRPr lang="en-US" sz="4000" dirty="0" smtClean="0"/>
          </a:p>
          <a:p>
            <a:r>
              <a:rPr lang="en-US" sz="4000" dirty="0" smtClean="0"/>
              <a:t>Manifestations of these disturbances are called illnesses and Diseases.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5043510"/>
          </a:xfrm>
        </p:spPr>
        <p:txBody>
          <a:bodyPr/>
          <a:lstStyle/>
          <a:p>
            <a:r>
              <a:rPr lang="en-US" dirty="0" smtClean="0"/>
              <a:t>U.S. DEPARTMENT OF HEALTH AND HUMAN SERVICES. NATIONAL INSTITUTES OF HEALTH. </a:t>
            </a:r>
          </a:p>
          <a:p>
            <a:r>
              <a:rPr lang="en-US" dirty="0" smtClean="0"/>
              <a:t>National Institute of Allergy and Infectious Diseases </a:t>
            </a:r>
          </a:p>
          <a:p>
            <a:r>
              <a:rPr lang="en-US" dirty="0" smtClean="0"/>
              <a:t>National Cancer Institute </a:t>
            </a:r>
          </a:p>
          <a:p>
            <a:r>
              <a:rPr lang="en-US" dirty="0" smtClean="0"/>
              <a:t>NIH Publication No. 03-5423 September 2003 www.niaid.nih.gov www.nci.nih.gov </a:t>
            </a:r>
          </a:p>
          <a:p>
            <a:r>
              <a:rPr lang="en-US" dirty="0" smtClean="0"/>
              <a:t>Merck’s manual, Home edition</a:t>
            </a:r>
          </a:p>
          <a:p>
            <a:r>
              <a:rPr lang="en-US" dirty="0" smtClean="0"/>
              <a:t>Harrison ,textbook of medicine</a:t>
            </a:r>
          </a:p>
          <a:p>
            <a:r>
              <a:rPr lang="en-US" dirty="0" smtClean="0"/>
              <a:t>www.WebMed.com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143000"/>
          </a:xfrm>
        </p:spPr>
        <p:txBody>
          <a:bodyPr/>
          <a:lstStyle/>
          <a:p>
            <a:pPr algn="l"/>
            <a:r>
              <a:rPr lang="en-US" sz="3200" dirty="0" smtClean="0"/>
              <a:t>Introduction</a:t>
            </a:r>
            <a:r>
              <a:rPr lang="en-US" dirty="0" smtClean="0"/>
              <a:t>: </a:t>
            </a:r>
            <a:r>
              <a:rPr lang="en-US" sz="4000" dirty="0" smtClean="0"/>
              <a:t>Illness and diseases     </a:t>
            </a:r>
            <a:r>
              <a:rPr lang="en-US" sz="2400" dirty="0" smtClean="0"/>
              <a:t>Cont’d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785926"/>
            <a:ext cx="8715436" cy="478634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Illness</a:t>
            </a:r>
            <a:r>
              <a:rPr lang="en-US" sz="3600" dirty="0" smtClean="0"/>
              <a:t>: is the state of sickness of a person</a:t>
            </a:r>
          </a:p>
          <a:p>
            <a:pPr>
              <a:buNone/>
            </a:pPr>
            <a:r>
              <a:rPr lang="en-US" sz="3600" dirty="0" smtClean="0"/>
              <a:t>( weakness, feverish, fatigue)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b="1" dirty="0" smtClean="0"/>
              <a:t>Disease</a:t>
            </a:r>
            <a:r>
              <a:rPr lang="en-US" sz="3600" dirty="0" smtClean="0"/>
              <a:t>: is the diagnosis of the illness, usually made by doctors.(Gastroenteritis, pneumonia ,Diabetes Mellitus etc..).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B. What are the Causes </a:t>
            </a:r>
            <a:r>
              <a:rPr lang="en-US" dirty="0"/>
              <a:t>of Disease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5286412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3200" dirty="0" smtClean="0"/>
              <a:t>Diseases are usually classified according to the producing factor: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Hereditary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 Infectious </a:t>
            </a:r>
            <a:r>
              <a:rPr lang="en-US" sz="4000" dirty="0"/>
              <a:t>organisms</a:t>
            </a:r>
            <a:r>
              <a:rPr lang="en-US" sz="4000" dirty="0" smtClean="0"/>
              <a:t>, Bacteria, viruses, fungi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Life Style and personal habits</a:t>
            </a:r>
            <a:endParaRPr lang="en-US" sz="4000" dirty="0"/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 Accidents -Environment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Poisons and Toxic chemicals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l"/>
            <a:r>
              <a:rPr lang="en-US" dirty="0" smtClean="0"/>
              <a:t>2. Infectious </a:t>
            </a:r>
            <a:r>
              <a:rPr lang="en-US" dirty="0"/>
              <a:t>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0006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Are caused by microorganisms not seen by the naked eye</a:t>
            </a:r>
          </a:p>
          <a:p>
            <a:r>
              <a:rPr lang="en-US" sz="3200" dirty="0" smtClean="0"/>
              <a:t>These organisms have many modes of spread:</a:t>
            </a:r>
          </a:p>
          <a:p>
            <a:pPr>
              <a:buNone/>
            </a:pPr>
            <a:endParaRPr lang="en-US" sz="3200" dirty="0"/>
          </a:p>
          <a:p>
            <a:pPr>
              <a:buNone/>
            </a:pPr>
            <a:r>
              <a:rPr lang="en-US" sz="3200" dirty="0" smtClean="0"/>
              <a:t>- Air-</a:t>
            </a:r>
            <a:r>
              <a:rPr lang="en-US" sz="3200" dirty="0" err="1" smtClean="0"/>
              <a:t>borned</a:t>
            </a:r>
            <a:r>
              <a:rPr lang="en-US" sz="3200" dirty="0" smtClean="0"/>
              <a:t> : Person to person ( common cold)</a:t>
            </a:r>
          </a:p>
          <a:p>
            <a:pPr>
              <a:buNone/>
            </a:pPr>
            <a:r>
              <a:rPr lang="en-US" sz="3200" dirty="0" smtClean="0"/>
              <a:t>- body fluids: blood, body secretions</a:t>
            </a:r>
          </a:p>
          <a:p>
            <a:pPr>
              <a:buNone/>
            </a:pPr>
            <a:r>
              <a:rPr lang="en-US" sz="3200" dirty="0" smtClean="0"/>
              <a:t>- contaminated food etc( food poisoning).</a:t>
            </a:r>
          </a:p>
          <a:p>
            <a:pPr>
              <a:buNone/>
            </a:pPr>
            <a:r>
              <a:rPr lang="en-US" sz="3200" dirty="0" smtClean="0"/>
              <a:t>- Contaminated needles…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Causes of diseases </a:t>
            </a:r>
            <a:r>
              <a:rPr lang="en-US" sz="3200" dirty="0" smtClean="0">
                <a:solidFill>
                  <a:srgbClr val="FF0000"/>
                </a:solidFill>
              </a:rPr>
              <a:t>Cont’d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504351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4000" dirty="0" smtClean="0"/>
              <a:t>3</a:t>
            </a:r>
            <a:r>
              <a:rPr lang="en-US" dirty="0" smtClean="0"/>
              <a:t>. </a:t>
            </a:r>
            <a:r>
              <a:rPr lang="en-US" sz="4000" dirty="0" smtClean="0"/>
              <a:t>Life Style and personal habits: Smoking, sedentary life, diet</a:t>
            </a:r>
          </a:p>
          <a:p>
            <a:pPr marL="514350" indent="-514350">
              <a:buNone/>
            </a:pPr>
            <a:r>
              <a:rPr lang="en-US" sz="4000" dirty="0" smtClean="0"/>
              <a:t>4. Accidents : road traffic A, war injuries etc…</a:t>
            </a:r>
          </a:p>
          <a:p>
            <a:pPr marL="514350" indent="-514350">
              <a:buNone/>
            </a:pPr>
            <a:r>
              <a:rPr lang="en-US" sz="4000" dirty="0" smtClean="0"/>
              <a:t>5. Poisons and Toxic chemicals</a:t>
            </a:r>
          </a:p>
          <a:p>
            <a:pPr marL="514350" indent="-514350">
              <a:buNone/>
            </a:pPr>
            <a:r>
              <a:rPr lang="en-US" sz="4000" dirty="0" smtClean="0"/>
              <a:t>Drug abuse, snake bites, industrial chemicals.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521</TotalTime>
  <Words>1782</Words>
  <Application>Microsoft Office PowerPoint</Application>
  <PresentationFormat>On-screen Show (4:3)</PresentationFormat>
  <Paragraphs>201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Flow</vt:lpstr>
      <vt:lpstr>DEVIATION FROM HEALTH AND THE IMMUNE System </vt:lpstr>
      <vt:lpstr>Infection and Immunity </vt:lpstr>
      <vt:lpstr> Outline</vt:lpstr>
      <vt:lpstr>What is Health?</vt:lpstr>
      <vt:lpstr>A. Introduction: Illness and disease</vt:lpstr>
      <vt:lpstr>Introduction: Illness and diseases     Cont’d</vt:lpstr>
      <vt:lpstr> B. What are the Causes of Disease </vt:lpstr>
      <vt:lpstr>2. Infectious Diseases</vt:lpstr>
      <vt:lpstr>Causes of diseases Cont’d</vt:lpstr>
      <vt:lpstr>    C.         C. Understanding the Immune System     </vt:lpstr>
      <vt:lpstr>Understanding the Immune System  How It Works</vt:lpstr>
      <vt:lpstr>Understanding the Immune System</vt:lpstr>
      <vt:lpstr>Understanding the Immune System  How It Works. Cont’d</vt:lpstr>
      <vt:lpstr>Understanding the Immune System  How It Works. Cont’d</vt:lpstr>
      <vt:lpstr>Understanding the Immune System  How It Works</vt:lpstr>
      <vt:lpstr>Understanding the Immune System: How It Works Self and None self</vt:lpstr>
      <vt:lpstr>Slide 17</vt:lpstr>
      <vt:lpstr>Understanding the Immune System: How It Works</vt:lpstr>
      <vt:lpstr>Understanding the Immune System: How It Works</vt:lpstr>
      <vt:lpstr>Structure and location of the immune system</vt:lpstr>
      <vt:lpstr>Immune Cells and Their Products </vt:lpstr>
      <vt:lpstr>Immune Cells and Their Products </vt:lpstr>
      <vt:lpstr>Immune Cells and Their Products </vt:lpstr>
      <vt:lpstr>Antibodies: Immunoglobulins</vt:lpstr>
      <vt:lpstr>Slide 25</vt:lpstr>
      <vt:lpstr>Slide 26</vt:lpstr>
      <vt:lpstr>Slide 27</vt:lpstr>
      <vt:lpstr>Slide 28</vt:lpstr>
      <vt:lpstr>Slide 29</vt:lpstr>
      <vt:lpstr>Mounting an immune Response</vt:lpstr>
      <vt:lpstr>Slide 31</vt:lpstr>
      <vt:lpstr>Disorders of the immune system</vt:lpstr>
      <vt:lpstr>Anaphylaxis</vt:lpstr>
      <vt:lpstr>Effect of Nutrition on the Immune Response</vt:lpstr>
      <vt:lpstr>       Effect of Aging on the Immune Response </vt:lpstr>
      <vt:lpstr>Anemias</vt:lpstr>
      <vt:lpstr>What Causes Anemia?</vt:lpstr>
      <vt:lpstr>Slide 38</vt:lpstr>
      <vt:lpstr>Causes of anemias</vt:lpstr>
      <vt:lpstr>Thalassemia</vt:lpstr>
      <vt:lpstr>Slide 41</vt:lpstr>
      <vt:lpstr>Thalassemia: mode of inheritance  β-thalassemias are inherited in an autosomal recessive manner</vt:lpstr>
      <vt:lpstr>Slide 43</vt:lpstr>
      <vt:lpstr>What are the types of thalassemia? </vt:lpstr>
      <vt:lpstr>What are the types of thalassemia? Cont’d</vt:lpstr>
      <vt:lpstr>What are the symptoms?</vt:lpstr>
      <vt:lpstr>Thalassemia major </vt:lpstr>
      <vt:lpstr>How is thalassemia diagnosed? </vt:lpstr>
      <vt:lpstr>Thalassemia: Concluding remarks</vt:lpstr>
      <vt:lpstr>References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DEVIATION FROM HEALTH AND THE IMMUNE System </dc:title>
  <dc:creator>Dr. M</dc:creator>
  <cp:lastModifiedBy>SURGOFFICE</cp:lastModifiedBy>
  <cp:revision>87</cp:revision>
  <dcterms:created xsi:type="dcterms:W3CDTF">2008-03-09T09:43:49Z</dcterms:created>
  <dcterms:modified xsi:type="dcterms:W3CDTF">2013-04-02T08:46:11Z</dcterms:modified>
</cp:coreProperties>
</file>